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663" r:id="rId2"/>
    <p:sldMasterId id="2147483697" r:id="rId3"/>
  </p:sldMasterIdLst>
  <p:notesMasterIdLst>
    <p:notesMasterId r:id="rId22"/>
  </p:notesMasterIdLst>
  <p:sldIdLst>
    <p:sldId id="256" r:id="rId4"/>
    <p:sldId id="263" r:id="rId5"/>
    <p:sldId id="264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2" r:id="rId17"/>
    <p:sldId id="283" r:id="rId18"/>
    <p:sldId id="280" r:id="rId19"/>
    <p:sldId id="278" r:id="rId20"/>
    <p:sldId id="281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7CBC"/>
    <a:srgbClr val="004A7D"/>
    <a:srgbClr val="14B2A3"/>
    <a:srgbClr val="E22E0B"/>
    <a:srgbClr val="F32DB1"/>
    <a:srgbClr val="14605A"/>
    <a:srgbClr val="96D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4F317-761E-4417-A022-BFBF376DA3C8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762B6-2E18-49FD-9B8C-2EE51332DF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51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9A87A81C-CB8C-4A6D-8A39-D260C28452ED}"/>
              </a:ext>
            </a:extLst>
          </p:cNvPr>
          <p:cNvSpPr/>
          <p:nvPr userDrawn="1"/>
        </p:nvSpPr>
        <p:spPr>
          <a:xfrm>
            <a:off x="1584000" y="2160192"/>
            <a:ext cx="9000000" cy="2520000"/>
          </a:xfrm>
          <a:prstGeom prst="rect">
            <a:avLst/>
          </a:prstGeom>
          <a:solidFill>
            <a:srgbClr val="00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D7077-9C57-4713-B4BB-2E8AE3C626D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603500" y="2844000"/>
            <a:ext cx="6984000" cy="936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Thema 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0286A4E2-CC4F-4B3A-8B67-1BDB27E6AAC7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2603500" y="4032000"/>
            <a:ext cx="6984000" cy="3613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Name | Datum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69FDF11-FF1B-46B0-8EDB-372E9FA045D6}"/>
              </a:ext>
            </a:extLst>
          </p:cNvPr>
          <p:cNvGrpSpPr/>
          <p:nvPr userDrawn="1"/>
        </p:nvGrpSpPr>
        <p:grpSpPr>
          <a:xfrm rot="10800000">
            <a:off x="1980000" y="2011034"/>
            <a:ext cx="588319" cy="858312"/>
            <a:chOff x="6691068" y="4853940"/>
            <a:chExt cx="566984" cy="857250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E3D6E3FA-1378-46B2-B50D-9A462F2EB141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E2EA9654-1F7D-4072-97AC-05E1784733D8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EF4F9BF8-085C-4347-AA19-4511D60AC0CC}"/>
              </a:ext>
            </a:extLst>
          </p:cNvPr>
          <p:cNvGrpSpPr/>
          <p:nvPr userDrawn="1"/>
        </p:nvGrpSpPr>
        <p:grpSpPr>
          <a:xfrm>
            <a:off x="9591233" y="3970409"/>
            <a:ext cx="588319" cy="858312"/>
            <a:chOff x="6691068" y="4853940"/>
            <a:chExt cx="566984" cy="857250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B7E399D8-94BC-4909-BE63-C664AFE14863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81DAFA17-EC69-4EF0-82B5-47C3C29BE46D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253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685734DE-E787-439A-AB92-A82E806503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2" y="2159999"/>
            <a:ext cx="5220000" cy="3960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sz="1800"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 lang="de-DE" sz="18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80000" marR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 sz="1800">
                <a:latin typeface="+mn-lt"/>
              </a:defRPr>
            </a:lvl5pPr>
            <a:lvl6pPr marL="144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/>
            </a:lvl6pPr>
            <a:lvl7pPr marL="180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/>
            </a:lvl7pPr>
          </a:lstStyle>
          <a:p>
            <a:pPr lvl="0"/>
            <a:r>
              <a:rPr lang="de-DE" dirty="0"/>
              <a:t>Mastertextformat bearbeiten – Bullet Points</a:t>
            </a:r>
          </a:p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4"/>
            <a:r>
              <a:rPr lang="de-DE" dirty="0"/>
              <a:t>Dritte Ebene</a:t>
            </a:r>
          </a:p>
          <a:p>
            <a:pPr lvl="5"/>
            <a:r>
              <a:rPr lang="de-DE" dirty="0"/>
              <a:t>Vierte Ebene</a:t>
            </a:r>
          </a:p>
          <a:p>
            <a:pPr lvl="6"/>
            <a:r>
              <a:rPr lang="de-DE" dirty="0"/>
              <a:t>Fünfte Ebene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E534E6C6-470B-46F7-B9C8-09B3E219D9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154238"/>
            <a:ext cx="5580063" cy="3960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sz="1800"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 lang="de-DE" sz="18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80000" marR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 sz="1800">
                <a:latin typeface="+mn-lt"/>
              </a:defRPr>
            </a:lvl5pPr>
            <a:lvl6pPr marL="144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/>
            </a:lvl6pPr>
            <a:lvl7pPr marL="180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/>
            </a:lvl7pPr>
          </a:lstStyle>
          <a:p>
            <a:pPr lvl="0"/>
            <a:r>
              <a:rPr lang="de-DE" dirty="0"/>
              <a:t>Mastertextformat bearbeiten – Bullet Points</a:t>
            </a:r>
          </a:p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4"/>
            <a:r>
              <a:rPr lang="de-DE" dirty="0"/>
              <a:t>Dritte Ebene</a:t>
            </a:r>
          </a:p>
          <a:p>
            <a:pPr lvl="5"/>
            <a:r>
              <a:rPr lang="de-DE" dirty="0"/>
              <a:t>Vierte Ebene</a:t>
            </a:r>
          </a:p>
          <a:p>
            <a:pPr lvl="6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3FAFF1-29DC-49E0-82F7-3BC38EDBFC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E53C9F-F7C5-4C78-84F0-C3D12317DFFD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F6EC7B4B-B475-4C32-A305-F315161E69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BB44F4B-DCFB-4827-9510-AB4B74797E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03F606E-9AB2-4CD5-B04B-52C04F15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1606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2E01218-BFC4-4E4D-9F40-64FB07F84D8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2000" y="2159998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Foto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12EF96DE-20A4-40CA-AD1F-71F3FC54E0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2" y="2159999"/>
            <a:ext cx="5040000" cy="39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14B2A3"/>
              </a:buClr>
              <a:buFont typeface="Arial" panose="020B0604020202020204" pitchFamily="34" charset="0"/>
              <a:buNone/>
              <a:defRPr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0">
              <a:buClr>
                <a:srgbClr val="14B2A3"/>
              </a:buClr>
              <a:buFont typeface="Arial" panose="020B0604020202020204" pitchFamily="34" charset="0"/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0">
              <a:buClr>
                <a:srgbClr val="14B2A3"/>
              </a:buClr>
              <a:buFont typeface="Arial" panose="020B0604020202020204" pitchFamily="34" charset="0"/>
              <a:buNone/>
              <a:defRPr lang="de-DE" sz="18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40000" indent="-360000">
              <a:buClr>
                <a:srgbClr val="14B2A3"/>
              </a:buClr>
              <a:buFont typeface="Arial" panose="020B0604020202020204" pitchFamily="34" charset="0"/>
              <a:buChar char="¬"/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9972CE2-945F-4A08-87A7-3517CF4F8F90}"/>
              </a:ext>
            </a:extLst>
          </p:cNvPr>
          <p:cNvSpPr/>
          <p:nvPr userDrawn="1"/>
        </p:nvSpPr>
        <p:spPr>
          <a:xfrm>
            <a:off x="6096000" y="2159998"/>
            <a:ext cx="396000" cy="3959999"/>
          </a:xfrm>
          <a:prstGeom prst="rect">
            <a:avLst/>
          </a:prstGeom>
          <a:solidFill>
            <a:srgbClr val="137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C31B04-DED6-4D59-B8A6-F052313CAD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wrap="none"/>
          <a:lstStyle/>
          <a:p>
            <a:fld id="{845E7498-4BC7-406D-9AAE-5BBF9BD3E463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9C39B5-4731-4B5B-BA21-45EE133B1A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3DC938-50FB-4A10-B78D-13EEF54F522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wrap="none"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1D51162D-2AD4-4109-88AB-609225B5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6717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5">
            <a:extLst>
              <a:ext uri="{FF2B5EF4-FFF2-40B4-BE49-F238E27FC236}">
                <a16:creationId xmlns:a16="http://schemas.microsoft.com/office/drawing/2014/main" id="{21AF3E4D-0BA4-4CDA-82F2-961F966CBF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2000" y="2159998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Foto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94C0B92-7794-4AC3-9DAF-8D87614E239F}"/>
              </a:ext>
            </a:extLst>
          </p:cNvPr>
          <p:cNvSpPr/>
          <p:nvPr userDrawn="1"/>
        </p:nvSpPr>
        <p:spPr>
          <a:xfrm>
            <a:off x="6096000" y="2159998"/>
            <a:ext cx="396000" cy="3959999"/>
          </a:xfrm>
          <a:prstGeom prst="rect">
            <a:avLst/>
          </a:prstGeom>
          <a:solidFill>
            <a:srgbClr val="14B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86342D1A-5BE0-433D-9C45-50979D390C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2" y="2159999"/>
            <a:ext cx="5040000" cy="39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14B2A3"/>
              </a:buClr>
              <a:buFont typeface="Arial" panose="020B0604020202020204" pitchFamily="34" charset="0"/>
              <a:buNone/>
              <a:defRPr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0">
              <a:buClr>
                <a:srgbClr val="14B2A3"/>
              </a:buClr>
              <a:buFont typeface="Arial" panose="020B0604020202020204" pitchFamily="34" charset="0"/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0">
              <a:buClr>
                <a:srgbClr val="14B2A3"/>
              </a:buClr>
              <a:buFont typeface="Arial" panose="020B0604020202020204" pitchFamily="34" charset="0"/>
              <a:buNone/>
              <a:defRPr lang="de-DE" sz="18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40000" indent="-360000">
              <a:buClr>
                <a:srgbClr val="14B2A3"/>
              </a:buClr>
              <a:buFont typeface="Arial" panose="020B0604020202020204" pitchFamily="34" charset="0"/>
              <a:buChar char="¬"/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147A0B-A0CF-4BC4-BFF0-3C99509AB51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wrap="none"/>
          <a:lstStyle/>
          <a:p>
            <a:fld id="{F0236648-EABB-4200-8E45-167595755AF2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1CC5F5-704D-4055-93AE-C5FECAB2D8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71C376-0C65-4FB1-8AFB-C11BAD1A0B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wrap="none"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9A5F2C15-F86B-47DB-99C1-45969B5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64732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ieng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0F4E45-A8C3-439C-9905-72F00122D14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 wrap="none"/>
          <a:lstStyle/>
          <a:p>
            <a:fld id="{110B71B3-1082-4CAD-8B36-6E1C028586CD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C6DF73-63CF-4436-9D73-398F3AE60AD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F3D50B-9A95-4106-913B-B58FB2DA3F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wrap="none"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C85A849-92C0-42EB-8E95-62494082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8AD6436E-79F3-4A9A-A31D-CE1E311FE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1" y="2159999"/>
            <a:ext cx="11125201" cy="3960000"/>
          </a:xfrm>
          <a:prstGeom prst="rect">
            <a:avLst/>
          </a:prstGeom>
        </p:spPr>
        <p:txBody>
          <a:bodyPr lIns="0" tIns="0" rIns="0" bIns="0"/>
          <a:lstStyle>
            <a:lvl1pPr marL="360000" marR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>
                <a:tab pos="2333625" algn="l"/>
              </a:tabLst>
              <a:defRPr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 lang="de-DE" sz="18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80000" marR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 sz="1600">
                <a:latin typeface="+mn-lt"/>
              </a:defRPr>
            </a:lvl5pPr>
            <a:lvl6pPr marL="144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defRPr sz="1600"/>
            </a:lvl6pPr>
            <a:lvl7pPr marL="180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defRPr sz="1600"/>
            </a:lvl7pPr>
          </a:lstStyle>
          <a:p>
            <a:pPr lvl="0"/>
            <a:r>
              <a:rPr lang="de-DE" dirty="0"/>
              <a:t>Informationen Studiengang</a:t>
            </a:r>
          </a:p>
          <a:p>
            <a:pPr lvl="0"/>
            <a:r>
              <a:rPr lang="de-DE" dirty="0"/>
              <a:t>Informationen Studiengang</a:t>
            </a:r>
          </a:p>
          <a:p>
            <a:pPr lvl="0"/>
            <a:r>
              <a:rPr lang="de-DE" dirty="0"/>
              <a:t>Informationen Studiengang</a:t>
            </a:r>
          </a:p>
          <a:p>
            <a:pPr lvl="0"/>
            <a:r>
              <a:rPr lang="de-DE" dirty="0"/>
              <a:t>Informationen Studiengang</a:t>
            </a:r>
          </a:p>
          <a:p>
            <a:pPr lvl="0"/>
            <a:r>
              <a:rPr lang="de-DE" dirty="0"/>
              <a:t>Informationen Studiengang</a:t>
            </a:r>
          </a:p>
          <a:p>
            <a:pPr lvl="0"/>
            <a:r>
              <a:rPr lang="de-DE" dirty="0"/>
              <a:t>Informationen Studiengang</a:t>
            </a:r>
          </a:p>
          <a:p>
            <a:pPr marL="360000" marR="0" lvl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/>
            </a:pPr>
            <a:r>
              <a:rPr lang="de-DE" dirty="0"/>
              <a:t>Informationen Studiengang</a:t>
            </a:r>
          </a:p>
          <a:p>
            <a:pPr marL="360000" marR="0" lvl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/>
            </a:pPr>
            <a:r>
              <a:rPr lang="de-DE" dirty="0"/>
              <a:t>Informationen Studiengang</a:t>
            </a:r>
          </a:p>
          <a:p>
            <a:pPr marL="360000" marR="0" lvl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/>
            </a:pPr>
            <a:r>
              <a:rPr lang="de-DE" dirty="0"/>
              <a:t>Informationen Studiengang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4459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Seite mi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D975639-3116-4AAA-B783-CE4336E6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251AF25E-FD6E-4AD5-AFA4-3315B7012859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4E6597-9A9A-4EA4-8CA5-395B2812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036F91-3BD2-4219-92EE-C74256F3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none"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AD7F274-37BF-432A-98FB-1265BCCF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50933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2E97101-8F2D-4AF6-97A1-BE7CF2B3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A4BB3368-C6D9-4B0A-9BEA-5AA5B3DFE02E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682127-F9EF-4465-B724-7324DB14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FAEB3B-0E1C-4768-987A-EF79431F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none"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63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Text großes Foto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5">
            <a:extLst>
              <a:ext uri="{FF2B5EF4-FFF2-40B4-BE49-F238E27FC236}">
                <a16:creationId xmlns:a16="http://schemas.microsoft.com/office/drawing/2014/main" id="{F7EA40CD-603B-4E87-98DD-7B659A8458F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92199" y="1021975"/>
            <a:ext cx="10583864" cy="50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Foto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D6682B6-9ECD-4869-B513-B4C4CF3B486C}"/>
              </a:ext>
            </a:extLst>
          </p:cNvPr>
          <p:cNvSpPr/>
          <p:nvPr userDrawn="1"/>
        </p:nvSpPr>
        <p:spPr>
          <a:xfrm>
            <a:off x="558801" y="1021976"/>
            <a:ext cx="576000" cy="5040000"/>
          </a:xfrm>
          <a:prstGeom prst="rect">
            <a:avLst/>
          </a:prstGeom>
          <a:solidFill>
            <a:srgbClr val="137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00ADCE-9A7C-4094-AED6-BF700FE082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71295AD-CA69-4318-89E6-FC1C1AC98D23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7D2C7F-F644-4440-A670-B9A4193E418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89AECD-478E-42C0-93E7-CB1EA9CE947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EFA4BE9-6AAB-48B9-839F-55B45D63A14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7355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Text großes Foto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5">
            <a:extLst>
              <a:ext uri="{FF2B5EF4-FFF2-40B4-BE49-F238E27FC236}">
                <a16:creationId xmlns:a16="http://schemas.microsoft.com/office/drawing/2014/main" id="{F7EA40CD-603B-4E87-98DD-7B659A8458F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92199" y="1021975"/>
            <a:ext cx="10583864" cy="50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Foto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D6682B6-9ECD-4869-B513-B4C4CF3B486C}"/>
              </a:ext>
            </a:extLst>
          </p:cNvPr>
          <p:cNvSpPr/>
          <p:nvPr userDrawn="1"/>
        </p:nvSpPr>
        <p:spPr>
          <a:xfrm>
            <a:off x="558801" y="1021976"/>
            <a:ext cx="576000" cy="5040000"/>
          </a:xfrm>
          <a:prstGeom prst="rect">
            <a:avLst/>
          </a:prstGeom>
          <a:solidFill>
            <a:srgbClr val="14B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050A2A-3200-418F-AC17-2F6BAF80B80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DF13DC6-CCB7-4F41-B60D-8D020D708F51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DD4FC1-7DE4-420F-8832-836B5B0A997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456719-5C2D-4192-916B-0FDFF2924A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EFA4BE9-6AAB-48B9-839F-55B45D63A14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09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h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9A87A81C-CB8C-4A6D-8A39-D260C28452ED}"/>
              </a:ext>
            </a:extLst>
          </p:cNvPr>
          <p:cNvSpPr/>
          <p:nvPr userDrawn="1"/>
        </p:nvSpPr>
        <p:spPr>
          <a:xfrm>
            <a:off x="1584000" y="2160192"/>
            <a:ext cx="9000000" cy="2878736"/>
          </a:xfrm>
          <a:prstGeom prst="rect">
            <a:avLst/>
          </a:prstGeom>
          <a:solidFill>
            <a:srgbClr val="00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D7077-9C57-4713-B4BB-2E8AE3C626D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603500" y="2844000"/>
            <a:ext cx="6984000" cy="168709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Thema </a:t>
            </a:r>
            <a:br>
              <a:rPr lang="de-DE" dirty="0"/>
            </a:br>
            <a:r>
              <a:rPr lang="de-DE" dirty="0"/>
              <a:t>mit mehr Text</a:t>
            </a:r>
            <a:br>
              <a:rPr lang="de-DE" dirty="0"/>
            </a:br>
            <a:r>
              <a:rPr lang="de-DE" dirty="0"/>
              <a:t>dreizeilig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3C128E8-5BB5-4189-88B3-51ED4BEA05B8}"/>
              </a:ext>
            </a:extLst>
          </p:cNvPr>
          <p:cNvGrpSpPr/>
          <p:nvPr userDrawn="1"/>
        </p:nvGrpSpPr>
        <p:grpSpPr>
          <a:xfrm rot="10800000">
            <a:off x="1980000" y="2011034"/>
            <a:ext cx="588319" cy="858312"/>
            <a:chOff x="6691068" y="4853940"/>
            <a:chExt cx="566984" cy="857250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BCB907B6-6A6B-48D0-B79C-40C266FFD68C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4129AB6-15DF-40DB-98ED-A29AAB8B7710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E990DD9-FE1A-4939-860C-D8831F3C0731}"/>
              </a:ext>
            </a:extLst>
          </p:cNvPr>
          <p:cNvGrpSpPr/>
          <p:nvPr userDrawn="1"/>
        </p:nvGrpSpPr>
        <p:grpSpPr>
          <a:xfrm>
            <a:off x="9591233" y="4330791"/>
            <a:ext cx="588319" cy="858312"/>
            <a:chOff x="6691068" y="4853940"/>
            <a:chExt cx="566984" cy="857250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29BD2E5-CC36-4D4F-88E3-D2F87EFA9356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C9693125-29A1-44EB-9CDB-0E8782D3BB7B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solidFill>
              <a:srgbClr val="14B2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8746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Kapitel/Studieng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DDE208D6-A8BB-4377-8AC8-C3A6AEB766D3}"/>
              </a:ext>
            </a:extLst>
          </p:cNvPr>
          <p:cNvSpPr/>
          <p:nvPr userDrawn="1"/>
        </p:nvSpPr>
        <p:spPr>
          <a:xfrm>
            <a:off x="1584000" y="2160192"/>
            <a:ext cx="9000000" cy="2520000"/>
          </a:xfrm>
          <a:prstGeom prst="rect">
            <a:avLst/>
          </a:prstGeom>
          <a:solidFill>
            <a:srgbClr val="137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203C9F94-BB18-45B6-8741-85FC14A29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0" y="2844000"/>
            <a:ext cx="6984000" cy="936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Studiengang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51DAFDAD-E967-486B-8146-98DC5A75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603500" y="4032000"/>
            <a:ext cx="6984000" cy="3613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Abschluss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DF200467-4611-48CF-AFDD-56804DB272BE}"/>
              </a:ext>
            </a:extLst>
          </p:cNvPr>
          <p:cNvGrpSpPr/>
          <p:nvPr userDrawn="1"/>
        </p:nvGrpSpPr>
        <p:grpSpPr>
          <a:xfrm rot="10800000">
            <a:off x="1980000" y="2011034"/>
            <a:ext cx="588319" cy="858312"/>
            <a:chOff x="6691068" y="4853940"/>
            <a:chExt cx="566984" cy="857250"/>
          </a:xfrm>
          <a:solidFill>
            <a:srgbClr val="004A7D"/>
          </a:solidFill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FF65055-56A1-4828-BF30-7586AD15E36F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7C6D45F-7058-447D-9E5D-2C69FBF31035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4873A7F-F061-4F9A-8DEB-53A8F2A04132}"/>
              </a:ext>
            </a:extLst>
          </p:cNvPr>
          <p:cNvGrpSpPr/>
          <p:nvPr userDrawn="1"/>
        </p:nvGrpSpPr>
        <p:grpSpPr>
          <a:xfrm>
            <a:off x="9591233" y="3970409"/>
            <a:ext cx="588319" cy="858312"/>
            <a:chOff x="6691068" y="4853940"/>
            <a:chExt cx="566984" cy="857250"/>
          </a:xfrm>
          <a:solidFill>
            <a:srgbClr val="004A7D"/>
          </a:solidFill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5BFE7E5B-F4A4-40A3-950E-1518906205AF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9AB5BFE5-C771-4013-A36A-CFAEC5518B63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155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il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2142180-5C95-41B0-98DF-F7270435F905}"/>
              </a:ext>
            </a:extLst>
          </p:cNvPr>
          <p:cNvGrpSpPr/>
          <p:nvPr userDrawn="1"/>
        </p:nvGrpSpPr>
        <p:grpSpPr>
          <a:xfrm rot="10800000">
            <a:off x="1217899" y="1861607"/>
            <a:ext cx="588319" cy="858312"/>
            <a:chOff x="6691068" y="4853940"/>
            <a:chExt cx="566984" cy="857250"/>
          </a:xfrm>
          <a:solidFill>
            <a:srgbClr val="137CBC"/>
          </a:solid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021E1137-45F9-4344-B73D-931D4FB9D5ED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D1043FC-52BA-4EBE-BA54-73F6A3B8E150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2C0EA93B-C914-4C90-B669-15D69BF6B522}"/>
              </a:ext>
            </a:extLst>
          </p:cNvPr>
          <p:cNvGrpSpPr/>
          <p:nvPr userDrawn="1"/>
        </p:nvGrpSpPr>
        <p:grpSpPr>
          <a:xfrm>
            <a:off x="10379489" y="4115948"/>
            <a:ext cx="588319" cy="858312"/>
            <a:chOff x="6691068" y="4853940"/>
            <a:chExt cx="566984" cy="857250"/>
          </a:xfrm>
          <a:solidFill>
            <a:srgbClr val="137CBC"/>
          </a:solidFill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AE032BB-FE49-408E-B812-B6907D9C265E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21544E72-C546-441C-A5DB-7B415A8FE14F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85175618-3892-4351-9C92-7CFE14C2242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84403" y="2159230"/>
            <a:ext cx="9000000" cy="25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66406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ßes Bil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B117780E-8016-4D3B-95D0-AA7D34C0C9B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84403" y="2159228"/>
            <a:ext cx="9000000" cy="39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Foto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B53B8B6-AF9D-4564-9866-00B02F53EDF5}"/>
              </a:ext>
            </a:extLst>
          </p:cNvPr>
          <p:cNvGrpSpPr/>
          <p:nvPr userDrawn="1"/>
        </p:nvGrpSpPr>
        <p:grpSpPr>
          <a:xfrm rot="10800000">
            <a:off x="1217899" y="1861607"/>
            <a:ext cx="588319" cy="858312"/>
            <a:chOff x="6691068" y="4853940"/>
            <a:chExt cx="566984" cy="857250"/>
          </a:xfrm>
          <a:solidFill>
            <a:srgbClr val="137CBC"/>
          </a:solidFill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DE20B1E-004D-452F-A2B3-2A80F6FC8455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8936F868-EEE2-48ED-9ABB-A2BEE4D6F445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E20EDDB1-0564-4422-B49E-1AC795E8E43A}"/>
              </a:ext>
            </a:extLst>
          </p:cNvPr>
          <p:cNvGrpSpPr/>
          <p:nvPr userDrawn="1"/>
        </p:nvGrpSpPr>
        <p:grpSpPr>
          <a:xfrm>
            <a:off x="10379489" y="5563748"/>
            <a:ext cx="588319" cy="858312"/>
            <a:chOff x="6691068" y="4853940"/>
            <a:chExt cx="566984" cy="857250"/>
          </a:xfrm>
          <a:solidFill>
            <a:srgbClr val="137CBC"/>
          </a:solidFill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26D53A6C-6149-45C0-9861-089A60AAC27B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1031CD4-1652-4B8F-88DD-35985835DF0B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310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ild Türk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2142180-5C95-41B0-98DF-F7270435F905}"/>
              </a:ext>
            </a:extLst>
          </p:cNvPr>
          <p:cNvGrpSpPr/>
          <p:nvPr userDrawn="1"/>
        </p:nvGrpSpPr>
        <p:grpSpPr>
          <a:xfrm rot="10800000">
            <a:off x="1217899" y="1861607"/>
            <a:ext cx="588319" cy="858312"/>
            <a:chOff x="6691068" y="4853940"/>
            <a:chExt cx="566984" cy="857250"/>
          </a:xfrm>
          <a:solidFill>
            <a:srgbClr val="14B2A3"/>
          </a:solid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021E1137-45F9-4344-B73D-931D4FB9D5ED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D1043FC-52BA-4EBE-BA54-73F6A3B8E150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2C0EA93B-C914-4C90-B669-15D69BF6B522}"/>
              </a:ext>
            </a:extLst>
          </p:cNvPr>
          <p:cNvGrpSpPr/>
          <p:nvPr userDrawn="1"/>
        </p:nvGrpSpPr>
        <p:grpSpPr>
          <a:xfrm>
            <a:off x="10379489" y="4115948"/>
            <a:ext cx="588319" cy="858312"/>
            <a:chOff x="6691068" y="4853940"/>
            <a:chExt cx="566984" cy="857250"/>
          </a:xfrm>
          <a:solidFill>
            <a:srgbClr val="14B2A3"/>
          </a:solidFill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AE032BB-FE49-408E-B812-B6907D9C265E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21544E72-C546-441C-A5DB-7B415A8FE14F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85175618-3892-4351-9C92-7CFE14C2242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84403" y="2159230"/>
            <a:ext cx="9000000" cy="25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328421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ßes Bild Türk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B117780E-8016-4D3B-95D0-AA7D34C0C9B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84403" y="2159228"/>
            <a:ext cx="9000000" cy="39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Foto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B53B8B6-AF9D-4564-9866-00B02F53EDF5}"/>
              </a:ext>
            </a:extLst>
          </p:cNvPr>
          <p:cNvGrpSpPr/>
          <p:nvPr userDrawn="1"/>
        </p:nvGrpSpPr>
        <p:grpSpPr>
          <a:xfrm rot="10800000">
            <a:off x="1217899" y="1861607"/>
            <a:ext cx="588319" cy="858312"/>
            <a:chOff x="6691068" y="4853940"/>
            <a:chExt cx="566984" cy="857250"/>
          </a:xfrm>
          <a:solidFill>
            <a:srgbClr val="14B2A3"/>
          </a:solidFill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DE20B1E-004D-452F-A2B3-2A80F6FC8455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8936F868-EEE2-48ED-9ABB-A2BEE4D6F445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E20EDDB1-0564-4422-B49E-1AC795E8E43A}"/>
              </a:ext>
            </a:extLst>
          </p:cNvPr>
          <p:cNvGrpSpPr/>
          <p:nvPr userDrawn="1"/>
        </p:nvGrpSpPr>
        <p:grpSpPr>
          <a:xfrm>
            <a:off x="10379489" y="5563748"/>
            <a:ext cx="588319" cy="858312"/>
            <a:chOff x="6691068" y="4853940"/>
            <a:chExt cx="566984" cy="857250"/>
          </a:xfrm>
          <a:solidFill>
            <a:srgbClr val="14B2A3"/>
          </a:solidFill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26D53A6C-6149-45C0-9861-089A60AAC27B}"/>
                </a:ext>
              </a:extLst>
            </p:cNvPr>
            <p:cNvSpPr/>
            <p:nvPr/>
          </p:nvSpPr>
          <p:spPr>
            <a:xfrm>
              <a:off x="7057533" y="4853940"/>
              <a:ext cx="200517" cy="8572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1031CD4-1652-4B8F-88DD-35985835DF0B}"/>
                </a:ext>
              </a:extLst>
            </p:cNvPr>
            <p:cNvSpPr/>
            <p:nvPr/>
          </p:nvSpPr>
          <p:spPr>
            <a:xfrm rot="16200000">
              <a:off x="6900254" y="5353392"/>
              <a:ext cx="148611" cy="566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4900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159999"/>
            <a:ext cx="11125200" cy="39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>
                <a:latin typeface="Franklin Gothic Medium" panose="020B0603020102020204" pitchFamily="34" charset="0"/>
              </a:defRPr>
            </a:lvl2pPr>
            <a:lvl3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>
                <a:latin typeface="Franklin Gothic Medium" panose="020B0603020102020204" pitchFamily="34" charset="0"/>
              </a:defRPr>
            </a:lvl3pPr>
            <a:lvl4pPr marL="1080000" indent="-360000">
              <a:buClr>
                <a:srgbClr val="14B2A3"/>
              </a:buClr>
              <a:buFont typeface="Arial" panose="020B0604020202020204" pitchFamily="34" charset="0"/>
              <a:buChar char="¬"/>
              <a:defRPr>
                <a:latin typeface="Franklin Gothic Medium" panose="020B0603020102020204" pitchFamily="34" charset="0"/>
              </a:defRPr>
            </a:lvl4pPr>
            <a:lvl5pPr marL="1440000" indent="-360000">
              <a:buClr>
                <a:srgbClr val="14B2A3"/>
              </a:buClr>
              <a:buFont typeface="Arial" panose="020B0604020202020204" pitchFamily="34" charset="0"/>
              <a:buChar char="¬"/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de-DE" dirty="0"/>
              <a:t>Mastertextformat bearbeiten – für Fließtext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AB6B62-1B73-4C74-B9BF-5FA4E814B2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F4848-099F-4C2A-B3EF-6DAAF75B40BB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63AC07B-CB1A-4D4C-AD3E-E2585D2611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577EE0-05AF-4030-AB22-F4B0E1C9C44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53150C-D2CE-4215-AD8C-F3FA027D91F2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EE371FA8-F2C9-477B-8033-D86AD93D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30849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be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3CD7B4-CC54-41F5-BEA2-84A170A4CB0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wrap="none"/>
          <a:lstStyle/>
          <a:p>
            <a:fld id="{648EAC95-244A-4047-BA46-258991F5234B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1A7C03-17DE-4ABF-83B0-4EF000B54A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6D01EE-A8C9-44CF-9FCD-550A3A0726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wrap="none"/>
          <a:lstStyle/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C3778035-A3B5-4480-B34D-259E681879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1" y="2159999"/>
            <a:ext cx="11125201" cy="3960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 b="0">
                <a:latin typeface="+mn-lt"/>
                <a:cs typeface="Arial" panose="020B0604020202020204" pitchFamily="34" charset="0"/>
              </a:defRPr>
            </a:lvl1pPr>
            <a:lvl2pPr marL="360000" indent="-360000">
              <a:buClr>
                <a:srgbClr val="14B2A3"/>
              </a:buClr>
              <a:buFont typeface="Arial" panose="020B0604020202020204" pitchFamily="34" charset="0"/>
              <a:buChar char="¬"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Font typeface="Arial" panose="020B0604020202020204" pitchFamily="34" charset="0"/>
              <a:buChar char="¬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60000">
              <a:buClr>
                <a:srgbClr val="14B2A3"/>
              </a:buClr>
              <a:buFont typeface="Arial" panose="020B0604020202020204" pitchFamily="34" charset="0"/>
              <a:buChar char="¬"/>
              <a:defRPr lang="de-DE" sz="18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80000" marR="0" indent="-36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tabLst/>
              <a:defRPr sz="1800">
                <a:latin typeface="+mn-lt"/>
              </a:defRPr>
            </a:lvl5pPr>
            <a:lvl6pPr marL="144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defRPr sz="1800"/>
            </a:lvl6pPr>
            <a:lvl7pPr marL="180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4B2A3"/>
              </a:buClr>
              <a:buSzPct val="106000"/>
              <a:buFont typeface="Arial" panose="020B0604020202020204" pitchFamily="34" charset="0"/>
              <a:buChar char="¬"/>
              <a:defRPr sz="1800"/>
            </a:lvl7pPr>
          </a:lstStyle>
          <a:p>
            <a:pPr lvl="0"/>
            <a:r>
              <a:rPr lang="de-DE" dirty="0"/>
              <a:t>Mastertextformat bearbeiten – Bullet Points</a:t>
            </a:r>
          </a:p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4"/>
            <a:r>
              <a:rPr lang="de-DE" dirty="0"/>
              <a:t>Dritte Ebene</a:t>
            </a:r>
          </a:p>
          <a:p>
            <a:pPr lvl="5"/>
            <a:r>
              <a:rPr lang="de-DE" dirty="0"/>
              <a:t>Vierte Ebene</a:t>
            </a:r>
          </a:p>
          <a:p>
            <a:pPr lvl="6"/>
            <a:r>
              <a:rPr lang="de-DE" dirty="0"/>
              <a:t>Fünfte Ebene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8107A8EC-9105-40CF-A409-6CDA13CC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607683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B348A65-4AD4-45DE-8F0C-EB3FED44F3B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768" y="1206892"/>
            <a:ext cx="5236552" cy="1045460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27615A-E704-4571-A594-6AD3A321C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25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653492-963F-41C5-8338-CF5F633F8EA8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141CFD-3D06-48BF-87C3-EF8E43828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0000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4969AA-6A29-476D-9019-DB26B63F3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6300000"/>
            <a:ext cx="25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EED585-925C-4116-8538-6E50982ED08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98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6" r:id="rId2"/>
    <p:sldLayoutId id="2147483687" r:id="rId3"/>
    <p:sldLayoutId id="2147483689" r:id="rId4"/>
    <p:sldLayoutId id="2147483691" r:id="rId5"/>
    <p:sldLayoutId id="2147483701" r:id="rId6"/>
    <p:sldLayoutId id="2147483702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7" userDrawn="1">
          <p15:clr>
            <a:srgbClr val="F26B43"/>
          </p15:clr>
        </p15:guide>
        <p15:guide id="2" pos="1005" userDrawn="1">
          <p15:clr>
            <a:srgbClr val="F26B43"/>
          </p15:clr>
        </p15:guide>
        <p15:guide id="3" pos="16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B31B3E35-72A5-4E44-9591-0A16EAC7F9D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768" y="308863"/>
            <a:ext cx="2540245" cy="507151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1325B636-D05F-4714-97A0-EFC65D1221D0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rgbClr val="00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D03257-CBD7-458B-AE74-F7F57E09E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25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06FA99-D3F8-4331-B089-FEB3029A13A2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0CF463-BA8E-479E-AA6F-3F40DDB2C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0000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206420-D4E3-4149-A5A7-C7585B007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6300000"/>
            <a:ext cx="25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553150C-D2CE-4215-AD8C-F3FA027D91F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platzhalter 11">
            <a:extLst>
              <a:ext uri="{FF2B5EF4-FFF2-40B4-BE49-F238E27FC236}">
                <a16:creationId xmlns:a16="http://schemas.microsoft.com/office/drawing/2014/main" id="{0883B3EB-247D-460D-ACA6-194C9E5E7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407406"/>
            <a:ext cx="11125200" cy="514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7981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85" r:id="rId3"/>
    <p:sldLayoutId id="2147483679" r:id="rId4"/>
    <p:sldLayoutId id="2147483688" r:id="rId5"/>
    <p:sldLayoutId id="2147483681" r:id="rId6"/>
    <p:sldLayoutId id="2147483664" r:id="rId7"/>
    <p:sldLayoutId id="2147483678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none" baseline="0">
          <a:solidFill>
            <a:srgbClr val="004A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14B2A3"/>
        </a:buClr>
        <a:buSzPct val="106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14B2A3"/>
        </a:buClr>
        <a:buSzPct val="106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8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14B2A3"/>
        </a:buClr>
        <a:buSzPct val="106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44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14B2A3"/>
        </a:buClr>
        <a:buSzPct val="106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80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14B2A3"/>
        </a:buClr>
        <a:buSzPct val="106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57" userDrawn="1">
          <p15:clr>
            <a:srgbClr val="F26B43"/>
          </p15:clr>
        </p15:guide>
        <p15:guide id="2" pos="347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104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25193C90-0E93-4C54-A8DD-E2A1A646FF25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rgbClr val="00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1BA5CC8-A368-4B6E-ACA3-B7DBCC619B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768" y="308863"/>
            <a:ext cx="2540245" cy="507151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159073-6381-46FB-AFD0-A98A22BD3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25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41288C-FEBB-4016-BE2A-60910EDEDAD7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0CA0AC-9619-4B8C-8CDF-70D207047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0000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007058-C335-4E9C-9200-E8458AD94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6300000"/>
            <a:ext cx="25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FA4BE9-6AAB-48B9-839F-55B45D63A14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841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0" userDrawn="1">
          <p15:clr>
            <a:srgbClr val="F26B43"/>
          </p15:clr>
        </p15:guide>
        <p15:guide id="2" pos="347" userDrawn="1">
          <p15:clr>
            <a:srgbClr val="F26B43"/>
          </p15:clr>
        </p15:guide>
        <p15:guide id="3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80F4B-81DC-4B0B-B4B9-94EEA293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0" y="2844000"/>
            <a:ext cx="6894461" cy="1580516"/>
          </a:xfrm>
        </p:spPr>
        <p:txBody>
          <a:bodyPr/>
          <a:lstStyle/>
          <a:p>
            <a:r>
              <a:rPr lang="de-DE" altLang="de-DE" sz="2000" b="1" i="1" dirty="0" smtClean="0"/>
              <a:t/>
            </a:r>
            <a:br>
              <a:rPr lang="de-DE" altLang="de-DE" sz="2000" b="1" i="1" dirty="0" smtClean="0"/>
            </a:br>
            <a:r>
              <a:rPr lang="de-DE" altLang="de-DE" sz="2000" b="1" i="1" dirty="0" smtClean="0"/>
              <a:t>Berufsbegleitend </a:t>
            </a:r>
            <a:r>
              <a:rPr lang="de-DE" altLang="de-DE" sz="2000" b="1" i="1" dirty="0"/>
              <a:t>BWL studieren</a:t>
            </a:r>
            <a:br>
              <a:rPr lang="de-DE" altLang="de-DE" sz="2000" b="1" i="1" dirty="0"/>
            </a:br>
            <a:r>
              <a:rPr lang="de-DE" altLang="de-DE" sz="2000" b="1" i="1" dirty="0"/>
              <a:t>für Absolventen der staatl. Europäischen Wirtschaftsfachschule </a:t>
            </a:r>
            <a:r>
              <a:rPr lang="de-DE" altLang="de-DE" sz="2000" b="1" i="1" dirty="0" smtClean="0"/>
              <a:t>am</a:t>
            </a:r>
            <a:br>
              <a:rPr lang="de-DE" altLang="de-DE" sz="2000" b="1" i="1" dirty="0" smtClean="0"/>
            </a:br>
            <a:r>
              <a:rPr lang="de-DE" altLang="de-DE" sz="2000" b="1" i="1" dirty="0" smtClean="0"/>
              <a:t>OSZ-Berlin-Mitte</a:t>
            </a:r>
            <a:r>
              <a:rPr lang="de-DE" altLang="de-DE" b="1" i="1" dirty="0"/>
              <a:t/>
            </a:r>
            <a:br>
              <a:rPr lang="de-DE" altLang="de-DE" b="1" i="1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883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>
              <a:spcBef>
                <a:spcPct val="80000"/>
              </a:spcBef>
              <a:buClrTx/>
              <a:buFontTx/>
              <a:buNone/>
            </a:pPr>
            <a:r>
              <a:rPr lang="de-DE" altLang="de-DE" sz="1600" dirty="0"/>
              <a:t>	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>
            <a:normAutofit fontScale="90000"/>
          </a:bodyPr>
          <a:lstStyle/>
          <a:p>
            <a:r>
              <a:rPr lang="de-DE" altLang="de-DE" dirty="0"/>
              <a:t>Studienabschnitt Semester 4-7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4" name="Picture 2" descr="P:\Eigene Dateien\Allg. Schriftwechsel + Kontakte\Bildungsträger\OSZ Banken - Versicherungen\Präsentation EWF\OSZ-EWF SGB-Anrechnung ab FS19 (Excel+Grafik)\SGB-Anrechnung OSZ-EWF ab FS19 (Sem 4-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" y="1481190"/>
            <a:ext cx="10648055" cy="496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615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>
              <a:spcBef>
                <a:spcPct val="80000"/>
              </a:spcBef>
              <a:buClrTx/>
              <a:buNone/>
            </a:pPr>
            <a:r>
              <a:rPr lang="de-DE" altLang="de-DE" sz="2400" b="1" dirty="0" smtClean="0">
                <a:solidFill>
                  <a:srgbClr val="004A7D"/>
                </a:solidFill>
                <a:latin typeface="Arial" panose="020B0604020202020204" pitchFamily="34" charset="0"/>
                <a:ea typeface="+mj-ea"/>
              </a:rPr>
              <a:t>Anrechnung </a:t>
            </a:r>
            <a:r>
              <a:rPr lang="de-DE" altLang="de-DE" sz="2400" b="1" dirty="0">
                <a:solidFill>
                  <a:srgbClr val="004A7D"/>
                </a:solidFill>
                <a:latin typeface="Arial" panose="020B0604020202020204" pitchFamily="34" charset="0"/>
                <a:ea typeface="+mj-ea"/>
              </a:rPr>
              <a:t>von EWF gesamt: 78 von 180 </a:t>
            </a:r>
            <a:r>
              <a:rPr lang="de-DE" altLang="de-DE" sz="2400" b="1" dirty="0" smtClean="0">
                <a:solidFill>
                  <a:srgbClr val="004A7D"/>
                </a:solidFill>
                <a:latin typeface="Arial" panose="020B0604020202020204" pitchFamily="34" charset="0"/>
                <a:ea typeface="+mj-ea"/>
              </a:rPr>
              <a:t>CP</a:t>
            </a:r>
          </a:p>
          <a:p>
            <a:pPr>
              <a:spcBef>
                <a:spcPct val="80000"/>
              </a:spcBef>
              <a:buClrTx/>
              <a:buNone/>
            </a:pPr>
            <a:r>
              <a:rPr lang="de-DE" altLang="de-DE" sz="2400" b="1" dirty="0" smtClean="0">
                <a:solidFill>
                  <a:srgbClr val="004A7D"/>
                </a:solidFill>
                <a:latin typeface="Arial" panose="020B0604020202020204" pitchFamily="34" charset="0"/>
                <a:ea typeface="+mj-ea"/>
              </a:rPr>
              <a:t>Einstufung in das 4. Semester </a:t>
            </a:r>
            <a:endParaRPr lang="de-DE" altLang="de-DE" sz="2400" b="1" dirty="0">
              <a:solidFill>
                <a:srgbClr val="004A7D"/>
              </a:solidFill>
              <a:latin typeface="Arial" panose="020B0604020202020204" pitchFamily="34" charset="0"/>
              <a:ea typeface="+mj-ea"/>
            </a:endParaRPr>
          </a:p>
          <a:p>
            <a:pPr marL="0" indent="0">
              <a:buNone/>
            </a:pPr>
            <a:r>
              <a:rPr lang="de-DE" altLang="de-DE" sz="2400" b="1" dirty="0">
                <a:solidFill>
                  <a:srgbClr val="004A7D"/>
                </a:solidFill>
                <a:latin typeface="Arial" panose="020B0604020202020204" pitchFamily="34" charset="0"/>
                <a:ea typeface="+mj-ea"/>
              </a:rPr>
              <a:t>Weitere Möglichkeit, eine anrechenbare Leistungen zu erwerben</a:t>
            </a:r>
            <a:endParaRPr lang="de-DE" sz="2400" b="1" dirty="0">
              <a:solidFill>
                <a:srgbClr val="004A7D"/>
              </a:solidFill>
              <a:latin typeface="Arial" panose="020B0604020202020204" pitchFamily="34" charset="0"/>
              <a:ea typeface="+mj-ea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dirty="0"/>
              <a:t>Erstellung einer gemeinsamen, aufeinander abgestimmten Haus-/Projektarbeit </a:t>
            </a:r>
            <a:br>
              <a:rPr lang="de-DE" altLang="de-DE" dirty="0"/>
            </a:br>
            <a:r>
              <a:rPr lang="de-DE" altLang="de-DE" dirty="0"/>
              <a:t>an der EWF </a:t>
            </a:r>
            <a:br>
              <a:rPr lang="de-DE" altLang="de-DE" dirty="0"/>
            </a:br>
            <a:r>
              <a:rPr lang="de-DE" altLang="de-DE" dirty="0"/>
              <a:t>(spätere Anrechnung der HFH als Hausarbeit im Rahmen des Hauptpraktikums)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dirty="0"/>
              <a:t>Anrechnung berufspraktischer Tätigkeiten (parallel zu einem HFH-Studium) </a:t>
            </a:r>
            <a:br>
              <a:rPr lang="de-DE" altLang="de-DE" dirty="0"/>
            </a:br>
            <a:r>
              <a:rPr lang="de-DE" altLang="de-DE" dirty="0"/>
              <a:t>auf den praktischen Teil des Hauptpraktikums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dirty="0"/>
              <a:t>Hauptpraktikum insgesamt 24 CP</a:t>
            </a:r>
          </a:p>
          <a:p>
            <a:pPr>
              <a:spcBef>
                <a:spcPct val="80000"/>
              </a:spcBef>
              <a:buClrTx/>
              <a:buFontTx/>
              <a:buNone/>
            </a:pPr>
            <a:endParaRPr lang="de-DE" altLang="de-DE" sz="160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dirty="0" smtClean="0"/>
              <a:t>Anrechnung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856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>
            <a:normAutofit/>
          </a:bodyPr>
          <a:lstStyle/>
          <a:p>
            <a:r>
              <a:rPr lang="de-DE" altLang="de-DE" dirty="0"/>
              <a:t>Modifizierter </a:t>
            </a:r>
            <a:r>
              <a:rPr lang="de-DE" altLang="de-DE" dirty="0" smtClean="0"/>
              <a:t>Studienablauf</a:t>
            </a:r>
            <a:endParaRPr lang="de-DE" dirty="0"/>
          </a:p>
        </p:txBody>
      </p:sp>
      <p:pic>
        <p:nvPicPr>
          <p:cNvPr id="4" name="Picture 2" descr="P:\Eigene Dateien\Allg. Schriftwechsel + Kontakte\Bildungsträger\OSZ Banken - Versicherungen\Präsentation EWF\EWF-Studienablauf ab FS19 redu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587731"/>
            <a:ext cx="10066164" cy="500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7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indent="0">
              <a:buNone/>
            </a:pPr>
            <a:r>
              <a:rPr lang="de-DE" altLang="de-DE" b="1" dirty="0">
                <a:latin typeface="Arial" panose="020B0604020202020204" pitchFamily="34" charset="0"/>
              </a:rPr>
              <a:t>Es ist eines der nachfolgenden Wahlpflichtmodule zu belegen:</a:t>
            </a:r>
            <a:br>
              <a:rPr lang="de-DE" altLang="de-DE" b="1" dirty="0">
                <a:latin typeface="Arial" panose="020B0604020202020204" pitchFamily="34" charset="0"/>
              </a:rPr>
            </a:br>
            <a:endParaRPr lang="de-DE" b="1" dirty="0">
              <a:latin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Wirtschaftsprivatrecht  (Vertiefung)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Europäisches Wirtschaftsrecht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Wettbewerbsrecht und Gewerblicher Rechtsschutz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Recht im Gesundheitswesen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Logistikrecht</a:t>
            </a:r>
          </a:p>
          <a:p>
            <a:pPr>
              <a:spcBef>
                <a:spcPct val="80000"/>
              </a:spcBef>
              <a:buClrTx/>
              <a:buFontTx/>
              <a:buNone/>
            </a:pPr>
            <a:endParaRPr lang="de-DE" altLang="de-DE" sz="160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altLang="de-DE" dirty="0"/>
              <a:t>Wahlpflichtmodul Recht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597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indent="0">
              <a:buNone/>
            </a:pPr>
            <a:r>
              <a:rPr lang="de-DE" altLang="de-DE" b="1" dirty="0" smtClean="0">
                <a:latin typeface="Arial" panose="020B0604020202020204" pitchFamily="34" charset="0"/>
              </a:rPr>
              <a:t>Es </a:t>
            </a:r>
            <a:r>
              <a:rPr lang="de-DE" altLang="de-DE" b="1" dirty="0">
                <a:latin typeface="Arial" panose="020B0604020202020204" pitchFamily="34" charset="0"/>
              </a:rPr>
              <a:t>ist einer der nachfolgenden Studienschwerpunkte zu belegen:</a:t>
            </a:r>
            <a:endParaRPr lang="de-DE" b="1" dirty="0"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>
                <a:latin typeface="Arial" panose="020B0604020202020204" pitchFamily="34" charset="0"/>
              </a:rPr>
              <a:t>Marketing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/>
              <a:t>Rechnungswesen / Controlling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/>
              <a:t>Personalmanagement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/>
              <a:t>Wirtschaftsinformatik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/>
              <a:t>Logistik *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/>
              <a:t>Finanzmanagement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/>
              <a:t>Gesundheitsmanagement *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de-DE" altLang="de-DE" dirty="0" smtClean="0"/>
              <a:t>Wirtschaftspsychologie</a:t>
            </a:r>
          </a:p>
          <a:p>
            <a:pPr marL="0" lvl="1" indent="0">
              <a:lnSpc>
                <a:spcPct val="125000"/>
              </a:lnSpc>
              <a:buNone/>
            </a:pPr>
            <a:r>
              <a:rPr lang="de-DE" altLang="de-DE" baseline="30000" dirty="0"/>
              <a:t>*</a:t>
            </a:r>
            <a:r>
              <a:rPr lang="de-DE" altLang="de-DE" dirty="0"/>
              <a:t> jeweils in Verbindung mit einem Modul aus dem Wahlpflichtkomplex Recht: Logistikrecht bzw. Recht im Gesundheitswesen</a:t>
            </a:r>
          </a:p>
          <a:p>
            <a:pPr marL="0" indent="0">
              <a:buNone/>
            </a:pPr>
            <a:endParaRPr lang="de-DE" altLang="de-DE" sz="160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dirty="0" smtClean="0"/>
              <a:t>Studienschwerpunkte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11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indent="0">
              <a:buNone/>
            </a:pPr>
            <a:r>
              <a:rPr lang="de-DE" altLang="de-DE" dirty="0">
                <a:latin typeface="Arial" panose="020B0604020202020204" pitchFamily="34" charset="0"/>
              </a:rPr>
              <a:t>Selbststudium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selbstgesteuertes</a:t>
            </a:r>
            <a:r>
              <a:rPr lang="de-DE" altLang="de-DE" kern="0" dirty="0"/>
              <a:t> </a:t>
            </a:r>
            <a:r>
              <a:rPr lang="de-DE" altLang="de-DE" dirty="0"/>
              <a:t>Lernen als tragende Säule des Fernstudiums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Aneignung fachwissenschaftlicher Inhalte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Grundlage: fernstudiendidaktisch aufbereitete Medien </a:t>
            </a:r>
            <a:br>
              <a:rPr lang="de-DE" altLang="de-DE" dirty="0"/>
            </a:br>
            <a:r>
              <a:rPr lang="de-DE" altLang="de-DE" dirty="0"/>
              <a:t>inklusive Lernerfolgskontrollen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Studienbriefe (gedruckt / PDF-Format)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Audiodateien / Online-Vorlesungen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elektronische Lernsoftware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elektronische Lernplattform, e-Tutorials, Apps, Lehrvideos</a:t>
            </a:r>
            <a:endParaRPr lang="de-DE" altLang="de-DE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elektronische Studienfachberatung</a:t>
            </a:r>
            <a:endParaRPr lang="de-DE" b="1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dirty="0" smtClean="0"/>
              <a:t>Studienkonzept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723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Durchführung in den regionalen Studienzentren </a:t>
            </a:r>
            <a:br>
              <a:rPr lang="de-DE" altLang="de-DE" dirty="0"/>
            </a:br>
            <a:r>
              <a:rPr lang="de-DE" altLang="de-DE" dirty="0"/>
              <a:t>(z.T. auch ortunabhängig online)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Lernen und Diskurs in der Studiengruppe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Diskussion und Klärung offener Fragen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Aufzeigen des „roten Fadens“ der Lehrinhalte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(Selbst-) Überprüfung des individuellen Kenntnis- und Leistungsstandes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Prüfungsvorbereitung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/>
              <a:t>Erfahrungsaustausch mit Lehrenden und anderen Studierenden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dirty="0"/>
              <a:t>Präsenzlehrveranstaltungen</a:t>
            </a:r>
          </a:p>
        </p:txBody>
      </p:sp>
      <p:pic>
        <p:nvPicPr>
          <p:cNvPr id="4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6247" y="1151128"/>
            <a:ext cx="4067612" cy="27108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896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indent="0">
              <a:buNone/>
            </a:pPr>
            <a:endParaRPr lang="de-DE" altLang="de-DE" sz="1600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das vollständige Lehr- und Lernmaterial (Studienbriefe, ergänzende Medien)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die individuelle Korrektur und Kommentierung der Einsendeaufgaben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Präsenzlehrveranstaltungen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die Abnahme der studienbegleitenden Prüfungs- und Studienleistungen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die Anleitung, Betreuung und gutachterliche Bewertung Ihrer Bachelor-Abschlussarbeit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die individuelle Studienfachberatung und -betreuung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die Nutzung des </a:t>
            </a:r>
            <a:r>
              <a:rPr lang="de-DE" altLang="de-DE" dirty="0" err="1"/>
              <a:t>WebCampus</a:t>
            </a:r>
            <a:endParaRPr lang="de-DE" altLang="de-DE" dirty="0"/>
          </a:p>
          <a:p>
            <a:pPr>
              <a:spcBef>
                <a:spcPct val="80000"/>
              </a:spcBef>
              <a:buClrTx/>
              <a:buFontTx/>
              <a:buNone/>
            </a:pPr>
            <a:endParaRPr lang="de-DE" altLang="de-DE" sz="160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altLang="de-DE" dirty="0"/>
              <a:t>Die Leistungen der Hamburger Fern-Hochschule umfassen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5465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</a:rPr>
              <a:t>Studienzentrum </a:t>
            </a:r>
            <a:r>
              <a:rPr lang="de-DE" b="1" dirty="0" smtClean="0">
                <a:latin typeface="Arial" panose="020B0604020202020204" pitchFamily="34" charset="0"/>
              </a:rPr>
              <a:t>Berlin			</a:t>
            </a:r>
            <a:endParaRPr lang="de-DE" b="1" dirty="0">
              <a:latin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de-DE" b="1" dirty="0"/>
              <a:t>Adresse: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Buckower</a:t>
            </a:r>
            <a:r>
              <a:rPr lang="de-DE" dirty="0"/>
              <a:t> Damm 114</a:t>
            </a:r>
            <a:br>
              <a:rPr lang="de-DE" dirty="0"/>
            </a:br>
            <a:r>
              <a:rPr lang="de-DE" dirty="0"/>
              <a:t>12349 </a:t>
            </a:r>
            <a:r>
              <a:rPr lang="de-DE" dirty="0" smtClean="0"/>
              <a:t>Berlin</a:t>
            </a:r>
          </a:p>
          <a:p>
            <a:pPr marL="0" lvl="1" indent="0">
              <a:buNone/>
            </a:pPr>
            <a:r>
              <a:rPr lang="de-DE" dirty="0" smtClean="0"/>
              <a:t>Ilona Bartl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Tel.: 030 </a:t>
            </a:r>
            <a:r>
              <a:rPr lang="de-DE" dirty="0" smtClean="0"/>
              <a:t>78902-361</a:t>
            </a:r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r>
              <a:rPr lang="de-DE" dirty="0" smtClean="0"/>
              <a:t>Kathrin Schulze </a:t>
            </a:r>
          </a:p>
          <a:p>
            <a:pPr marL="0" lvl="1" indent="0">
              <a:buNone/>
            </a:pPr>
            <a:r>
              <a:rPr lang="de-DE" dirty="0" smtClean="0"/>
              <a:t>Tel.: 030 78902360</a:t>
            </a:r>
            <a:endParaRPr lang="de-DE" dirty="0"/>
          </a:p>
          <a:p>
            <a:pPr>
              <a:spcBef>
                <a:spcPct val="80000"/>
              </a:spcBef>
              <a:buClrTx/>
              <a:buFontTx/>
              <a:buNone/>
            </a:pPr>
            <a:endParaRPr lang="de-DE" altLang="de-DE" sz="160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dirty="0" smtClean="0"/>
              <a:t>Kontaktdaten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BFF6105-2443-449A-9D8D-98A72763E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964" y="1945107"/>
            <a:ext cx="4172223" cy="29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4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94EAED3-C94D-4184-AFEB-75856C634E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2012515"/>
            <a:ext cx="11125200" cy="450627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gemeinnützige, staatlich anerkannte Hochschule </a:t>
            </a:r>
            <a:br>
              <a:rPr lang="de-DE" dirty="0"/>
            </a:br>
            <a:r>
              <a:rPr lang="de-DE" dirty="0"/>
              <a:t>in privater Trägerschaft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gegründet 1997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rund 11.000 Studierende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mehr als 50 Studienzentren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Bachelor- und Masterabschlüsse in den Fachbereichen </a:t>
            </a:r>
            <a:br>
              <a:rPr lang="de-DE" dirty="0"/>
            </a:br>
            <a:r>
              <a:rPr lang="de-DE" dirty="0"/>
              <a:t>Gesundheit und Pflege, Technik sowie Wirtschaft und Recht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Promotion</a:t>
            </a:r>
            <a:br>
              <a:rPr lang="de-DE" dirty="0"/>
            </a:br>
            <a:endParaRPr lang="de-DE" dirty="0"/>
          </a:p>
          <a:p>
            <a:endParaRPr lang="de-DE" dirty="0">
              <a:latin typeface="+mn-lt"/>
            </a:endParaRP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7D9CD834-CAE5-4FA7-BA9B-4E4A5AA7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047404"/>
            <a:ext cx="11125200" cy="874161"/>
          </a:xfrm>
        </p:spPr>
        <p:txBody>
          <a:bodyPr>
            <a:normAutofit fontScale="90000"/>
          </a:bodyPr>
          <a:lstStyle/>
          <a:p>
            <a:r>
              <a:rPr lang="de-DE" altLang="de-DE" dirty="0"/>
              <a:t>Eine der größten privaten Fernhochschulen </a:t>
            </a:r>
            <a:br>
              <a:rPr lang="de-DE" altLang="de-DE" dirty="0"/>
            </a:br>
            <a:r>
              <a:rPr lang="de-DE" altLang="de-DE" dirty="0"/>
              <a:t>im deutschen Sprachraum</a:t>
            </a:r>
            <a:br>
              <a:rPr lang="de-DE" alt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83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lvl="1" indent="0">
              <a:spcBef>
                <a:spcPct val="0"/>
              </a:spcBef>
              <a:buNone/>
              <a:defRPr/>
            </a:pPr>
            <a:r>
              <a:rPr lang="de-DE" altLang="de-DE" kern="0" dirty="0"/>
              <a:t>Hamburgisches Hochschulgesetz (</a:t>
            </a:r>
            <a:r>
              <a:rPr lang="de-DE" altLang="de-DE" kern="0" dirty="0" err="1"/>
              <a:t>HmbHG</a:t>
            </a:r>
            <a:r>
              <a:rPr lang="de-DE" altLang="de-DE" kern="0" dirty="0" smtClean="0"/>
              <a:t>)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latin typeface="+mn-lt"/>
              </a:rPr>
              <a:t>Bundes- und EU-weite Anerkennung der Bachelor- und Mastergrade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latin typeface="+mn-lt"/>
              </a:rPr>
              <a:t>Gleichgestellt mit den Abschlüssen staatlicher Hochschulen</a:t>
            </a:r>
          </a:p>
          <a:p>
            <a:pPr lvl="1">
              <a:spcBef>
                <a:spcPct val="0"/>
              </a:spcBef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altLang="de-DE" kern="0" dirty="0"/>
              <a:t>Akkreditierung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latin typeface="+mn-lt"/>
              </a:rPr>
              <a:t>ACQUIN e.V. (Akkreditierungs-, </a:t>
            </a:r>
            <a:r>
              <a:rPr lang="de-DE" altLang="de-DE" dirty="0" err="1">
                <a:latin typeface="+mn-lt"/>
              </a:rPr>
              <a:t>Certifizierungs</a:t>
            </a:r>
            <a:r>
              <a:rPr lang="de-DE" altLang="de-DE" dirty="0">
                <a:latin typeface="+mn-lt"/>
              </a:rPr>
              <a:t>- und Qualitätssicherungs-Institut)</a:t>
            </a:r>
            <a:br>
              <a:rPr lang="de-DE" altLang="de-DE" dirty="0">
                <a:latin typeface="+mn-lt"/>
              </a:rPr>
            </a:br>
            <a:endParaRPr lang="de-DE" altLang="de-DE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latin typeface="+mn-lt"/>
              </a:rPr>
              <a:t>ZFU-Prüfsiegel (Staatliche Zentralstelle für Fernunterricht)</a:t>
            </a:r>
          </a:p>
          <a:p>
            <a:pPr lvl="1">
              <a:spcBef>
                <a:spcPct val="0"/>
              </a:spcBef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9"/>
            <a:ext cx="11125200" cy="514159"/>
          </a:xfrm>
        </p:spPr>
        <p:txBody>
          <a:bodyPr/>
          <a:lstStyle/>
          <a:p>
            <a:r>
              <a:rPr lang="de-DE" altLang="de-DE" dirty="0"/>
              <a:t>Staatliche Anerkennung und Akkreditierung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783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9"/>
            <a:ext cx="11125200" cy="514159"/>
          </a:xfrm>
        </p:spPr>
        <p:txBody>
          <a:bodyPr/>
          <a:lstStyle/>
          <a:p>
            <a:r>
              <a:rPr lang="de-DE" altLang="de-DE" dirty="0"/>
              <a:t>Gründe für ein Studium an der HFH Hamburger Fern-Hochschule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2" y="1745673"/>
            <a:ext cx="11499758" cy="386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96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Arial" panose="020B0604020202020204" pitchFamily="34" charset="0"/>
              </a:rPr>
              <a:t>Grundständige Studiengänge </a:t>
            </a:r>
            <a:r>
              <a:rPr lang="de-DE" altLang="de-DE" dirty="0">
                <a:latin typeface="Arial" panose="020B0604020202020204" pitchFamily="34" charset="0"/>
              </a:rPr>
              <a:t>(Auswahl)</a:t>
            </a:r>
            <a:endParaRPr lang="de-DE" sz="120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b="1" dirty="0">
                <a:solidFill>
                  <a:srgbClr val="0063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Betriebswirtschaft</a:t>
            </a:r>
            <a:r>
              <a:rPr lang="de-DE" altLang="de-DE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de-DE" altLang="de-DE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dirty="0" smtClean="0"/>
              <a:t>Online-Studiengang </a:t>
            </a:r>
            <a:r>
              <a:rPr lang="de-DE" altLang="de-DE" dirty="0"/>
              <a:t>Wirtschaftsrecht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de-DE" altLang="de-DE" dirty="0"/>
              <a:t>Wirtschaftsingenieurwesen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de-DE" altLang="de-DE" dirty="0"/>
              <a:t>Pflegemanagement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de-DE" altLang="de-DE" dirty="0"/>
              <a:t>Gesundheits- und Sozialmanagement</a:t>
            </a:r>
            <a:endParaRPr lang="de-DE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de-DE" dirty="0"/>
              <a:t>Berufspädagogik für Gesundheits- und Sozialberufe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dirty="0"/>
              <a:t>Psychologie und Wirtschaftspsychologie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Arial" panose="020B0604020202020204" pitchFamily="34" charset="0"/>
              </a:rPr>
              <a:t>Postgraduale Studiengänge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dirty="0"/>
              <a:t>diverse Aufbaustudiengänge Technik, Wirtschaft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de-DE" altLang="de-DE" dirty="0"/>
              <a:t>diverse Master-Studiengänge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Arial" panose="020B0604020202020204" pitchFamily="34" charset="0"/>
              </a:rPr>
              <a:t>Promotions-Studiengang </a:t>
            </a:r>
            <a:r>
              <a:rPr lang="de-DE" altLang="de-DE" dirty="0">
                <a:latin typeface="Arial" panose="020B0604020202020204" pitchFamily="34" charset="0"/>
              </a:rPr>
              <a:t>Betriebswirtschaft und Management </a:t>
            </a:r>
            <a:r>
              <a:rPr lang="de-DE" dirty="0">
                <a:latin typeface="Arial" panose="020B0604020202020204" pitchFamily="34" charset="0"/>
              </a:rPr>
              <a:t>(</a:t>
            </a:r>
            <a:r>
              <a:rPr lang="de-DE" dirty="0" err="1">
                <a:latin typeface="Arial" panose="020B0604020202020204" pitchFamily="34" charset="0"/>
              </a:rPr>
              <a:t>Ph.D</a:t>
            </a:r>
            <a:r>
              <a:rPr lang="de-DE" dirty="0">
                <a:latin typeface="Arial" panose="020B0604020202020204" pitchFamily="34" charset="0"/>
              </a:rPr>
              <a:t>.)</a:t>
            </a:r>
            <a:br>
              <a:rPr 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der Universität </a:t>
            </a:r>
            <a:r>
              <a:rPr lang="de-DE" altLang="de-DE" dirty="0" err="1">
                <a:latin typeface="Arial" panose="020B0604020202020204" pitchFamily="34" charset="0"/>
              </a:rPr>
              <a:t>Kaposvár</a:t>
            </a:r>
            <a:r>
              <a:rPr lang="de-DE" altLang="de-DE" dirty="0">
                <a:latin typeface="Arial" panose="020B0604020202020204" pitchFamily="34" charset="0"/>
              </a:rPr>
              <a:t> (Ungarn) in Kooperation mit der HFH</a:t>
            </a: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9"/>
            <a:ext cx="11125200" cy="514159"/>
          </a:xfrm>
        </p:spPr>
        <p:txBody>
          <a:bodyPr/>
          <a:lstStyle/>
          <a:p>
            <a:r>
              <a:rPr lang="de-DE" dirty="0" smtClean="0"/>
              <a:t>HFH-Studienangebot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638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800015"/>
          </a:xfrm>
        </p:spPr>
        <p:txBody>
          <a:bodyPr/>
          <a:lstStyle/>
          <a:p>
            <a:r>
              <a:rPr lang="de-DE" altLang="de-DE" sz="1400" dirty="0" smtClean="0"/>
              <a:t>Ausbildungsdauer</a:t>
            </a:r>
            <a:endParaRPr lang="de-DE" altLang="de-DE" sz="1400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9"/>
            <a:ext cx="11125200" cy="514159"/>
          </a:xfrm>
        </p:spPr>
        <p:txBody>
          <a:bodyPr/>
          <a:lstStyle/>
          <a:p>
            <a:r>
              <a:rPr lang="de-DE" dirty="0" smtClean="0"/>
              <a:t>Zugangsvoraussetzungen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7" y="1665286"/>
            <a:ext cx="10282295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3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de-DE" altLang="de-DE" b="1" dirty="0">
                <a:latin typeface="Arial" panose="020B0604020202020204" pitchFamily="34" charset="0"/>
              </a:rPr>
              <a:t>Die erforderlichen berufspraktischen Grundkenntnisse (Grundpraktikum) </a:t>
            </a:r>
            <a:br>
              <a:rPr lang="de-DE" altLang="de-DE" b="1" dirty="0">
                <a:latin typeface="Arial" panose="020B0604020202020204" pitchFamily="34" charset="0"/>
              </a:rPr>
            </a:br>
            <a:r>
              <a:rPr lang="de-DE" altLang="de-DE" b="1" dirty="0">
                <a:latin typeface="Arial" panose="020B0604020202020204" pitchFamily="34" charset="0"/>
              </a:rPr>
              <a:t>werden nachgewiesen durch:</a:t>
            </a:r>
            <a:endParaRPr lang="de-DE" b="1" dirty="0">
              <a:latin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praktischen Unterricht an der Fachoberschule oder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die Ausbildung in einem Ausbildungsberuf,</a:t>
            </a:r>
            <a:br>
              <a:rPr lang="de-DE" altLang="de-DE" dirty="0"/>
            </a:br>
            <a:r>
              <a:rPr lang="de-DE" altLang="de-DE" dirty="0"/>
              <a:t>der dem Profil des Studienganges entspricht oder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eine qualifizierte Fortbildungsprüfung oder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altLang="de-DE" dirty="0"/>
              <a:t>berufliche Tätigkeiten vor und während des Grundstudiums</a:t>
            </a:r>
            <a:endParaRPr lang="de-DE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9"/>
            <a:ext cx="11125200" cy="514159"/>
          </a:xfrm>
        </p:spPr>
        <p:txBody>
          <a:bodyPr/>
          <a:lstStyle/>
          <a:p>
            <a:r>
              <a:rPr lang="de-DE" altLang="de-DE" dirty="0"/>
              <a:t>Grundpraktikum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804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de-DE" u="sng" dirty="0"/>
              <a:t>Studiendauer:</a:t>
            </a:r>
            <a:r>
              <a:rPr lang="de-DE" altLang="de-DE" dirty="0"/>
              <a:t> 	7 Regelstudiensemester inkl. Bachelor-Arbeit</a:t>
            </a:r>
            <a:br>
              <a:rPr lang="de-DE" altLang="de-DE" dirty="0"/>
            </a:br>
            <a:r>
              <a:rPr lang="de-DE" altLang="de-DE" dirty="0"/>
              <a:t>		</a:t>
            </a:r>
            <a:r>
              <a:rPr lang="de-DE" altLang="de-DE" dirty="0">
                <a:solidFill>
                  <a:srgbClr val="0063A4"/>
                </a:solidFill>
              </a:rPr>
              <a:t>(ohne Anrechnung von Vorleistungen)</a:t>
            </a:r>
          </a:p>
          <a:p>
            <a:pPr>
              <a:spcBef>
                <a:spcPct val="80000"/>
              </a:spcBef>
              <a:buClrTx/>
              <a:buFontTx/>
              <a:buNone/>
            </a:pPr>
            <a:r>
              <a:rPr lang="de-DE" altLang="de-DE" u="sng" dirty="0"/>
              <a:t>Abschluss:</a:t>
            </a:r>
            <a:r>
              <a:rPr lang="de-DE" altLang="de-DE" dirty="0"/>
              <a:t> 	Bachelor </a:t>
            </a:r>
            <a:r>
              <a:rPr lang="de-DE" altLang="de-DE" dirty="0" err="1"/>
              <a:t>of</a:t>
            </a:r>
            <a:r>
              <a:rPr lang="de-DE" altLang="de-DE" dirty="0"/>
              <a:t> Arts (B.A.)</a:t>
            </a:r>
          </a:p>
          <a:p>
            <a:pPr>
              <a:spcBef>
                <a:spcPct val="80000"/>
              </a:spcBef>
              <a:buClrTx/>
              <a:buFontTx/>
              <a:buNone/>
            </a:pPr>
            <a:r>
              <a:rPr lang="de-DE" altLang="de-DE" u="sng" dirty="0"/>
              <a:t>Lehrangebot</a:t>
            </a:r>
            <a:r>
              <a:rPr lang="de-DE" altLang="de-DE" dirty="0"/>
              <a:t>:	22 Studienmodule / ca. 200 Studienbriefe</a:t>
            </a:r>
            <a:r>
              <a:rPr lang="de-DE" altLang="de-DE" sz="1600" dirty="0"/>
              <a:t>	</a:t>
            </a:r>
          </a:p>
          <a:p>
            <a:pPr>
              <a:spcBef>
                <a:spcPts val="600"/>
              </a:spcBef>
              <a:buClrTx/>
              <a:buNone/>
            </a:pPr>
            <a:r>
              <a:rPr lang="de-DE" altLang="de-DE" u="sng" dirty="0"/>
              <a:t>Umfang: </a:t>
            </a:r>
            <a:r>
              <a:rPr lang="de-DE" altLang="de-DE" dirty="0"/>
              <a:t>	ca.  </a:t>
            </a:r>
            <a:r>
              <a:rPr lang="de-DE" altLang="de-DE" dirty="0" smtClean="0"/>
              <a:t>3.160 </a:t>
            </a:r>
            <a:r>
              <a:rPr lang="de-DE" altLang="de-DE" dirty="0"/>
              <a:t>Stunden Selbststudium</a:t>
            </a:r>
            <a:r>
              <a:rPr lang="de-DE" altLang="de-DE" sz="1600" dirty="0"/>
              <a:t/>
            </a:r>
            <a:br>
              <a:rPr lang="de-DE" altLang="de-DE" sz="1600" dirty="0"/>
            </a:br>
            <a:r>
              <a:rPr lang="de-DE" altLang="de-DE" sz="1600" dirty="0"/>
              <a:t>		</a:t>
            </a:r>
            <a:r>
              <a:rPr lang="de-DE" altLang="de-DE" sz="1200" dirty="0"/>
              <a:t>(ohne Hauptpraktikum)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600" dirty="0"/>
              <a:t>	</a:t>
            </a:r>
            <a:r>
              <a:rPr lang="de-DE" altLang="de-DE" sz="1600" dirty="0" smtClean="0"/>
              <a:t>		</a:t>
            </a:r>
            <a:r>
              <a:rPr lang="de-DE" altLang="de-DE" dirty="0" smtClean="0"/>
              <a:t>393 </a:t>
            </a:r>
            <a:r>
              <a:rPr lang="de-DE" altLang="de-DE" dirty="0"/>
              <a:t>Stunden Präsenzlehrveranstaltungen</a:t>
            </a:r>
            <a:br>
              <a:rPr lang="de-DE" altLang="de-DE" dirty="0"/>
            </a:br>
            <a:endParaRPr lang="de-DE" altLang="de-DE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dirty="0"/>
              <a:t>			180 </a:t>
            </a:r>
            <a:r>
              <a:rPr lang="de-DE" altLang="de-DE" dirty="0" err="1"/>
              <a:t>CreditPoints</a:t>
            </a:r>
            <a:endParaRPr lang="de-DE" altLang="de-DE" dirty="0"/>
          </a:p>
          <a:p>
            <a:pPr>
              <a:spcBef>
                <a:spcPct val="80000"/>
              </a:spcBef>
              <a:buClrTx/>
              <a:buFontTx/>
              <a:buNone/>
            </a:pPr>
            <a:r>
              <a:rPr lang="de-DE" altLang="de-DE" sz="1600" dirty="0"/>
              <a:t>	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dirty="0" smtClean="0"/>
              <a:t>Betriebswirtschaft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742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F27427C-69F6-4F56-B41F-E4D9E9812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665287"/>
            <a:ext cx="11160125" cy="4594197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de-DE" altLang="de-DE" kern="0" dirty="0"/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altLang="de-DE" kern="0" dirty="0"/>
          </a:p>
          <a:p>
            <a:pPr marL="0" indent="0">
              <a:buNone/>
            </a:pPr>
            <a:endParaRPr lang="de-DE" b="1" dirty="0" smtClean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68B31A1-7D74-42B4-B54B-14785005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151128"/>
            <a:ext cx="11125200" cy="514159"/>
          </a:xfrm>
        </p:spPr>
        <p:txBody>
          <a:bodyPr/>
          <a:lstStyle/>
          <a:p>
            <a:r>
              <a:rPr lang="de-DE" altLang="de-DE" dirty="0"/>
              <a:t>Studienabschnitt Semester 1-3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6E6F9A-6AB1-4182-A664-FE6B4C024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1495616"/>
            <a:ext cx="9999662" cy="49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6140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n">
  <a:themeElements>
    <a:clrScheme name="HFH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A7D"/>
      </a:accent1>
      <a:accent2>
        <a:srgbClr val="137CBC"/>
      </a:accent2>
      <a:accent3>
        <a:srgbClr val="89211F"/>
      </a:accent3>
      <a:accent4>
        <a:srgbClr val="E86249"/>
      </a:accent4>
      <a:accent5>
        <a:srgbClr val="14605A"/>
      </a:accent5>
      <a:accent6>
        <a:srgbClr val="14B2A3"/>
      </a:accent6>
      <a:hlink>
        <a:srgbClr val="0563C1"/>
      </a:hlink>
      <a:folHlink>
        <a:srgbClr val="00CDFF"/>
      </a:folHlink>
    </a:clrScheme>
    <a:fontScheme name="H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C28F3A43-303F-4AF1-89FE-C3D9F629A2BD}" vid="{2E586170-5288-4E66-BA92-62F1B8C25A97}"/>
    </a:ext>
  </a:extLst>
</a:theme>
</file>

<file path=ppt/theme/theme2.xml><?xml version="1.0" encoding="utf-8"?>
<a:theme xmlns:a="http://schemas.openxmlformats.org/drawingml/2006/main" name="Nur Headline">
  <a:themeElements>
    <a:clrScheme name="HFH Design Colours">
      <a:dk1>
        <a:sysClr val="windowText" lastClr="000000"/>
      </a:dk1>
      <a:lt1>
        <a:sysClr val="window" lastClr="FFFFFF"/>
      </a:lt1>
      <a:dk2>
        <a:srgbClr val="0069B4"/>
      </a:dk2>
      <a:lt2>
        <a:srgbClr val="C8C8C8"/>
      </a:lt2>
      <a:accent1>
        <a:srgbClr val="80B4DA"/>
      </a:accent1>
      <a:accent2>
        <a:srgbClr val="EBEFF9"/>
      </a:accent2>
      <a:accent3>
        <a:srgbClr val="68B43C"/>
      </a:accent3>
      <a:accent4>
        <a:srgbClr val="E6F0DC"/>
      </a:accent4>
      <a:accent5>
        <a:srgbClr val="E30613"/>
      </a:accent5>
      <a:accent6>
        <a:srgbClr val="FFC000"/>
      </a:accent6>
      <a:hlink>
        <a:srgbClr val="0563C1"/>
      </a:hlink>
      <a:folHlink>
        <a:srgbClr val="954F72"/>
      </a:folHlink>
    </a:clrScheme>
    <a:fontScheme name="H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C28F3A43-303F-4AF1-89FE-C3D9F629A2BD}" vid="{95E396EF-B997-4514-9DBB-60C3F2AB4606}"/>
    </a:ext>
  </a:extLst>
</a:theme>
</file>

<file path=ppt/theme/theme3.xml><?xml version="1.0" encoding="utf-8"?>
<a:theme xmlns:a="http://schemas.openxmlformats.org/drawingml/2006/main" name="Seiten ohne Tex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C28F3A43-303F-4AF1-89FE-C3D9F629A2BD}" vid="{834F9258-CEAD-45C6-96B1-C41274D99DA9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590</Words>
  <Application>Microsoft Office PowerPoint</Application>
  <PresentationFormat>Breitbild</PresentationFormat>
  <Paragraphs>130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Franklin Gothic Medium</vt:lpstr>
      <vt:lpstr>Wingdings</vt:lpstr>
      <vt:lpstr>Titelfolien</vt:lpstr>
      <vt:lpstr>Nur Headline</vt:lpstr>
      <vt:lpstr>Seiten ohne Text</vt:lpstr>
      <vt:lpstr> Berufsbegleitend BWL studieren für Absolventen der staatl. Europäischen Wirtschaftsfachschule am OSZ-Berlin-Mitte </vt:lpstr>
      <vt:lpstr>Eine der größten privaten Fernhochschulen  im deutschen Sprachraum </vt:lpstr>
      <vt:lpstr>Staatliche Anerkennung und Akkreditierung</vt:lpstr>
      <vt:lpstr>Gründe für ein Studium an der HFH Hamburger Fern-Hochschule</vt:lpstr>
      <vt:lpstr>HFH-Studienangebot</vt:lpstr>
      <vt:lpstr>Zugangsvoraussetzungen</vt:lpstr>
      <vt:lpstr>Grundpraktikum</vt:lpstr>
      <vt:lpstr>Betriebswirtschaft</vt:lpstr>
      <vt:lpstr>Studienabschnitt Semester 1-3</vt:lpstr>
      <vt:lpstr>Studienabschnitt Semester 4-7 </vt:lpstr>
      <vt:lpstr>Anrechnung</vt:lpstr>
      <vt:lpstr>Modifizierter Studienablauf</vt:lpstr>
      <vt:lpstr>Wahlpflichtmodul Recht</vt:lpstr>
      <vt:lpstr>Studienschwerpunkte</vt:lpstr>
      <vt:lpstr>Studienkonzept</vt:lpstr>
      <vt:lpstr>Präsenzlehrveranstaltungen</vt:lpstr>
      <vt:lpstr>Die Leistungen der Hamburger Fern-Hochschule umfassen</vt:lpstr>
      <vt:lpstr>Kontaktdaten</vt:lpstr>
    </vt:vector>
  </TitlesOfParts>
  <Company>HFH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Mentoring-Programm für Erstsemesterstudierende</dc:title>
  <dc:creator>Wissel, Gina - HFH</dc:creator>
  <dc:description>Stand: 25.02.2019</dc:description>
  <cp:lastModifiedBy>Schulze, Kathrin - DAA</cp:lastModifiedBy>
  <cp:revision>14</cp:revision>
  <dcterms:created xsi:type="dcterms:W3CDTF">2023-07-03T08:26:23Z</dcterms:created>
  <dcterms:modified xsi:type="dcterms:W3CDTF">2023-11-27T11:46:08Z</dcterms:modified>
</cp:coreProperties>
</file>